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70" r:id="rId2"/>
    <p:sldId id="256" r:id="rId3"/>
    <p:sldId id="258" r:id="rId4"/>
    <p:sldId id="259" r:id="rId5"/>
    <p:sldId id="257" r:id="rId6"/>
    <p:sldId id="260" r:id="rId7"/>
    <p:sldId id="262" r:id="rId8"/>
    <p:sldId id="273" r:id="rId9"/>
    <p:sldId id="271" r:id="rId10"/>
    <p:sldId id="272" r:id="rId11"/>
    <p:sldId id="261" r:id="rId12"/>
    <p:sldId id="275" r:id="rId13"/>
    <p:sldId id="276" r:id="rId14"/>
    <p:sldId id="277" r:id="rId15"/>
    <p:sldId id="278" r:id="rId16"/>
    <p:sldId id="269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2" autoAdjust="0"/>
  </p:normalViewPr>
  <p:slideViewPr>
    <p:cSldViewPr>
      <p:cViewPr>
        <p:scale>
          <a:sx n="73" d="100"/>
          <a:sy n="73" d="100"/>
        </p:scale>
        <p:origin x="-2664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0D88E-B5BD-49F2-BEBC-64D6B4D6F5B7}" type="datetimeFigureOut">
              <a:rPr lang="en-US" smtClean="0"/>
              <a:t>6/6/12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2F5E6-3EF8-48B1-93EC-015AD5FC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F5E6-3EF8-48B1-93EC-015AD5FCFC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6/6/12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200400" cy="304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81202"/>
              </p:ext>
            </p:extLst>
          </p:nvPr>
        </p:nvGraphicFramePr>
        <p:xfrm>
          <a:off x="5867400" y="533400"/>
          <a:ext cx="2819400" cy="514556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819400"/>
              </a:tblGrid>
              <a:tr h="18973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 smtClean="0">
                          <a:effectLst/>
                        </a:rPr>
                        <a:t>CompSci234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 smtClean="0">
                          <a:effectLst/>
                        </a:rPr>
                        <a:t>Advanced Networks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60" marR="58960" marT="184570" marB="184570"/>
                </a:tc>
              </a:tr>
              <a:tr h="6521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</a:t>
                      </a:r>
                      <a:r>
                        <a:rPr lang="en-US" sz="1600" dirty="0" smtClean="0">
                          <a:effectLst/>
                        </a:rPr>
                        <a:t>Poster(Version</a:t>
                      </a:r>
                      <a:r>
                        <a:rPr lang="en-US" sz="1600" baseline="0" dirty="0" smtClean="0">
                          <a:effectLst/>
                        </a:rPr>
                        <a:t> 1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60" marR="58960" marT="184570" marB="184570"/>
                </a:tc>
              </a:tr>
              <a:tr h="87947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Under the supervision </a:t>
                      </a:r>
                      <a:r>
                        <a:rPr lang="en-US" sz="1400" dirty="0" smtClean="0">
                          <a:effectLst/>
                        </a:rPr>
                        <a:t>of Prof.  </a:t>
                      </a:r>
                      <a:r>
                        <a:rPr lang="en-US" sz="1400" dirty="0" err="1" smtClean="0">
                          <a:effectLst/>
                        </a:rPr>
                        <a:t>Nalini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Venkatasubramanian</a:t>
                      </a:r>
                      <a:endParaRPr kumimoji="0" lang="en-US" sz="1400" kern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60" marR="58960" marT="184570" marB="184570"/>
                </a:tc>
              </a:tr>
              <a:tr h="141626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err="1" smtClean="0">
                          <a:effectLst/>
                        </a:rPr>
                        <a:t>Preeti</a:t>
                      </a:r>
                      <a:r>
                        <a:rPr lang="en-US" sz="1000" b="0" dirty="0" smtClean="0">
                          <a:effectLst/>
                        </a:rPr>
                        <a:t> </a:t>
                      </a:r>
                      <a:r>
                        <a:rPr lang="en-US" sz="1000" b="0" dirty="0" err="1">
                          <a:effectLst/>
                        </a:rPr>
                        <a:t>Ahuja</a:t>
                      </a:r>
                      <a:endParaRPr lang="en-US" sz="900" b="0" dirty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UCI ID: 42081780</a:t>
                      </a:r>
                      <a:endParaRPr lang="en-US" sz="900" b="0" dirty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</a:rPr>
                        <a:t>Pralay</a:t>
                      </a:r>
                      <a:r>
                        <a:rPr lang="en-US" sz="1100" b="0" dirty="0" smtClean="0">
                          <a:effectLst/>
                        </a:rPr>
                        <a:t> </a:t>
                      </a:r>
                      <a:r>
                        <a:rPr lang="en-US" sz="1100" b="0" dirty="0" err="1" smtClean="0">
                          <a:effectLst/>
                        </a:rPr>
                        <a:t>Biswas</a:t>
                      </a:r>
                      <a:endParaRPr lang="en-US" sz="1100" b="0" dirty="0" smtClean="0">
                        <a:effectLst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effectLst/>
                        </a:rPr>
                        <a:t>UCI</a:t>
                      </a:r>
                      <a:r>
                        <a:rPr lang="en-US" sz="1100" b="0" baseline="0" dirty="0" smtClean="0">
                          <a:effectLst/>
                        </a:rPr>
                        <a:t> ID:36729034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baseline="0" dirty="0" err="1" smtClean="0">
                          <a:effectLst/>
                        </a:rPr>
                        <a:t>Santanu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baseline="0" dirty="0" err="1" smtClean="0">
                          <a:effectLst/>
                        </a:rPr>
                        <a:t>Sarma</a:t>
                      </a:r>
                      <a:endParaRPr lang="en-US" sz="1100" b="0" baseline="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baseline="0" dirty="0" smtClean="0">
                          <a:effectLst/>
                        </a:rPr>
                        <a:t>UCI ID:</a:t>
                      </a:r>
                    </a:p>
                  </a:txBody>
                  <a:tcPr marL="58960" marR="58960" marT="184570" marB="1845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15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Participatory Public Sensing Systems</a:t>
            </a:r>
            <a:endParaRPr lang="en-US" sz="3300" dirty="0"/>
          </a:p>
        </p:txBody>
      </p:sp>
      <p:pic>
        <p:nvPicPr>
          <p:cNvPr id="1027" name="Picture 3" descr="C:\Quarter Spring 2012\AdvNet\Project\parti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763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1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Traffic conditions (MIT </a:t>
            </a:r>
            <a:r>
              <a:rPr lang="en-US" dirty="0" err="1"/>
              <a:t>VTrack</a:t>
            </a:r>
            <a:r>
              <a:rPr lang="en-US" dirty="0"/>
              <a:t>, Mobile Millennium Project) </a:t>
            </a:r>
          </a:p>
          <a:p>
            <a:r>
              <a:rPr lang="en-US" dirty="0"/>
              <a:t>Social Networking</a:t>
            </a:r>
          </a:p>
          <a:p>
            <a:pPr lvl="1"/>
            <a:r>
              <a:rPr lang="en-US" dirty="0"/>
              <a:t>Sensing Presence (Dartmouth’s </a:t>
            </a:r>
            <a:r>
              <a:rPr lang="en-US" dirty="0" err="1"/>
              <a:t>CenceMe</a:t>
            </a:r>
            <a:r>
              <a:rPr lang="en-US" dirty="0"/>
              <a:t> project) </a:t>
            </a:r>
          </a:p>
          <a:p>
            <a:r>
              <a:rPr lang="en-US" dirty="0"/>
              <a:t>Environmental Monitoring</a:t>
            </a:r>
          </a:p>
          <a:p>
            <a:pPr lvl="1"/>
            <a:r>
              <a:rPr lang="en-US" dirty="0"/>
              <a:t>Measuring pollution (UCLA’s PIER Project)</a:t>
            </a:r>
          </a:p>
          <a:p>
            <a:r>
              <a:rPr lang="en-US" dirty="0"/>
              <a:t>Health and Well Being</a:t>
            </a:r>
          </a:p>
          <a:p>
            <a:pPr lvl="1"/>
            <a:r>
              <a:rPr lang="en-US" dirty="0"/>
              <a:t>Promoting personal fitness (</a:t>
            </a:r>
            <a:r>
              <a:rPr lang="en-US" dirty="0" err="1"/>
              <a:t>UbiFit</a:t>
            </a:r>
            <a:r>
              <a:rPr lang="en-US" dirty="0"/>
              <a:t> Garden)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1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Mobile Sensing Systems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33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Architecture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717582" cy="4724400"/>
          </a:xfrm>
        </p:spPr>
      </p:pic>
    </p:spTree>
    <p:extLst>
      <p:ext uri="{BB962C8B-B14F-4D97-AF65-F5344CB8AC3E}">
        <p14:creationId xmlns:p14="http://schemas.microsoft.com/office/powerpoint/2010/main" val="331845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58199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48427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6106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Achieved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Platform : </a:t>
            </a:r>
          </a:p>
          <a:p>
            <a:pPr lvl="1"/>
            <a:r>
              <a:rPr lang="en-US" dirty="0" smtClean="0"/>
              <a:t>Consists of a laptop with </a:t>
            </a:r>
            <a:r>
              <a:rPr lang="en-US" dirty="0" err="1" smtClean="0"/>
              <a:t>WiFi</a:t>
            </a:r>
            <a:r>
              <a:rPr lang="en-US" dirty="0" smtClean="0"/>
              <a:t> connectivity as the server</a:t>
            </a:r>
          </a:p>
          <a:p>
            <a:pPr lvl="1"/>
            <a:r>
              <a:rPr lang="en-US" dirty="0" smtClean="0"/>
              <a:t>Multiple Android phones ( two for the demo) with </a:t>
            </a:r>
            <a:r>
              <a:rPr lang="en-US" dirty="0" err="1" smtClean="0"/>
              <a:t>wifi</a:t>
            </a:r>
            <a:r>
              <a:rPr lang="en-US" dirty="0" smtClean="0"/>
              <a:t> connection </a:t>
            </a:r>
          </a:p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Establish the connectivity </a:t>
            </a:r>
          </a:p>
          <a:p>
            <a:pPr lvl="1"/>
            <a:r>
              <a:rPr lang="en-US" dirty="0" smtClean="0"/>
              <a:t>Read sensor information</a:t>
            </a:r>
          </a:p>
          <a:p>
            <a:pPr lvl="1"/>
            <a:r>
              <a:rPr lang="en-US" dirty="0" smtClean="0"/>
              <a:t>Multiple sensor acquisition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 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7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dirty="0"/>
              <a:t>[1]	I. </a:t>
            </a:r>
            <a:r>
              <a:rPr lang="en-US" dirty="0" err="1"/>
              <a:t>Vasilescu</a:t>
            </a:r>
            <a:r>
              <a:rPr lang="en-US" dirty="0"/>
              <a:t>, K. </a:t>
            </a:r>
            <a:r>
              <a:rPr lang="en-US" dirty="0" err="1"/>
              <a:t>Kotay</a:t>
            </a:r>
            <a:r>
              <a:rPr lang="en-US" dirty="0"/>
              <a:t>, D. </a:t>
            </a:r>
            <a:r>
              <a:rPr lang="en-US" dirty="0" err="1"/>
              <a:t>Rus</a:t>
            </a:r>
            <a:r>
              <a:rPr lang="en-US" dirty="0"/>
              <a:t>, M. </a:t>
            </a:r>
            <a:r>
              <a:rPr lang="en-US" dirty="0" err="1"/>
              <a:t>Dunbabin</a:t>
            </a:r>
            <a:r>
              <a:rPr lang="en-US" dirty="0"/>
              <a:t>, and P. </a:t>
            </a:r>
            <a:r>
              <a:rPr lang="en-US" dirty="0" err="1"/>
              <a:t>Corke</a:t>
            </a:r>
            <a:r>
              <a:rPr lang="en-US" dirty="0"/>
              <a:t>. Data collection, storage, and retrieval with an underwater sensor network. </a:t>
            </a:r>
          </a:p>
          <a:p>
            <a:pPr algn="just"/>
            <a:r>
              <a:rPr lang="en-US" dirty="0"/>
              <a:t>[2]	W. Kaiser, G. </a:t>
            </a:r>
            <a:r>
              <a:rPr lang="en-US" dirty="0" err="1"/>
              <a:t>Pottie</a:t>
            </a:r>
            <a:r>
              <a:rPr lang="en-US" dirty="0"/>
              <a:t>, M. </a:t>
            </a:r>
            <a:r>
              <a:rPr lang="en-US" dirty="0" err="1"/>
              <a:t>Srivastava</a:t>
            </a:r>
            <a:r>
              <a:rPr lang="en-US" dirty="0"/>
              <a:t>, G. Sukhatme, J. </a:t>
            </a:r>
            <a:r>
              <a:rPr lang="en-US" dirty="0" err="1"/>
              <a:t>Villasenor</a:t>
            </a:r>
            <a:r>
              <a:rPr lang="en-US" dirty="0"/>
              <a:t>, and D. </a:t>
            </a:r>
            <a:r>
              <a:rPr lang="en-US" dirty="0" err="1"/>
              <a:t>Estrin</a:t>
            </a:r>
            <a:r>
              <a:rPr lang="en-US" dirty="0"/>
              <a:t>. Networked </a:t>
            </a:r>
            <a:r>
              <a:rPr lang="en-US" dirty="0" err="1"/>
              <a:t>Infomechanical</a:t>
            </a:r>
            <a:r>
              <a:rPr lang="en-US" dirty="0"/>
              <a:t> Systems (NIMS) for Ambient Intelligence. Ambient Intelligence, 2004.</a:t>
            </a:r>
          </a:p>
          <a:p>
            <a:pPr algn="just"/>
            <a:r>
              <a:rPr lang="en-US" dirty="0"/>
              <a:t>[3]	Lane, N.D.; </a:t>
            </a:r>
            <a:r>
              <a:rPr lang="en-US" dirty="0" err="1"/>
              <a:t>Miluzzo</a:t>
            </a:r>
            <a:r>
              <a:rPr lang="en-US" dirty="0"/>
              <a:t>, E.; Hong Lu; Peebles, D.; </a:t>
            </a:r>
            <a:r>
              <a:rPr lang="en-US" dirty="0" err="1"/>
              <a:t>Choudhury</a:t>
            </a:r>
            <a:r>
              <a:rPr lang="en-US" dirty="0"/>
              <a:t>, T.; Campbell, A.T. “A survey of mobile phone sensing,” Communications Magazine, IEEE , Volume: 48 , Issue: 9 , pp.  140 – 150, 2010.</a:t>
            </a:r>
          </a:p>
          <a:p>
            <a:pPr algn="just"/>
            <a:r>
              <a:rPr lang="en-US" dirty="0"/>
              <a:t>[4]	</a:t>
            </a:r>
            <a:r>
              <a:rPr lang="en-US" dirty="0" err="1"/>
              <a:t>CarTel</a:t>
            </a:r>
            <a:r>
              <a:rPr lang="en-US" dirty="0"/>
              <a:t>: A Distributed Mobile Sensor Computing System Bret Hull, Vladimir </a:t>
            </a:r>
            <a:r>
              <a:rPr lang="en-US" dirty="0" err="1"/>
              <a:t>Bychkovsky</a:t>
            </a:r>
            <a:r>
              <a:rPr lang="en-US" dirty="0"/>
              <a:t>, Yang Zhang, Kevin Chen, Michel </a:t>
            </a:r>
            <a:r>
              <a:rPr lang="en-US" dirty="0" err="1"/>
              <a:t>Goraczko</a:t>
            </a:r>
            <a:r>
              <a:rPr lang="en-US" dirty="0"/>
              <a:t>, Allen </a:t>
            </a:r>
            <a:r>
              <a:rPr lang="en-US" dirty="0" err="1"/>
              <a:t>Miu</a:t>
            </a:r>
            <a:r>
              <a:rPr lang="en-US" dirty="0"/>
              <a:t>, Eugene Shih,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Balakrishnan</a:t>
            </a:r>
            <a:r>
              <a:rPr lang="en-US" dirty="0"/>
              <a:t> and Samuel Madden MIT Computer Science and Artificial Intelligence Laboratory</a:t>
            </a:r>
          </a:p>
          <a:p>
            <a:pPr algn="just"/>
            <a:r>
              <a:rPr lang="en-US" dirty="0"/>
              <a:t>[5]	</a:t>
            </a:r>
            <a:r>
              <a:rPr lang="en-US" dirty="0" err="1"/>
              <a:t>Pasztor</a:t>
            </a:r>
            <a:r>
              <a:rPr lang="en-US" dirty="0"/>
              <a:t>, B.; </a:t>
            </a:r>
            <a:r>
              <a:rPr lang="en-US" dirty="0" err="1"/>
              <a:t>Musolesi</a:t>
            </a:r>
            <a:r>
              <a:rPr lang="en-US" dirty="0"/>
              <a:t>, M.; </a:t>
            </a:r>
            <a:r>
              <a:rPr lang="en-US" dirty="0" err="1"/>
              <a:t>Mascolo</a:t>
            </a:r>
            <a:r>
              <a:rPr lang="en-US" dirty="0"/>
              <a:t>, C. “Opportunistic Mobile Sensor Data Collection with SCAR,” Mobile </a:t>
            </a:r>
            <a:r>
              <a:rPr lang="en-US" dirty="0" err="1"/>
              <a:t>Adhoc</a:t>
            </a:r>
            <a:r>
              <a:rPr lang="en-US" dirty="0"/>
              <a:t> and Sensor Systems, 2007. MASS 2007. IEEE </a:t>
            </a:r>
            <a:r>
              <a:rPr lang="en-US" dirty="0" err="1"/>
              <a:t>Internatonal</a:t>
            </a:r>
            <a:r>
              <a:rPr lang="en-US" dirty="0"/>
              <a:t> Conference on , pp. 1 – 12, 2007.Hans-W. Gellersen1, Albrecht Schmidt and Michael </a:t>
            </a:r>
            <a:r>
              <a:rPr lang="en-US" dirty="0" err="1"/>
              <a:t>Beigl</a:t>
            </a:r>
            <a:r>
              <a:rPr lang="en-US" dirty="0"/>
              <a:t>  “Multi-Sensor Context-Awareness in Mobile Devices and Smart </a:t>
            </a:r>
            <a:r>
              <a:rPr lang="en-US" dirty="0" err="1"/>
              <a:t>Artefacts</a:t>
            </a:r>
            <a:r>
              <a:rPr lang="en-US" dirty="0"/>
              <a:t>,” Department of Computing, Lancaster University</a:t>
            </a:r>
          </a:p>
          <a:p>
            <a:pPr algn="just"/>
            <a:r>
              <a:rPr lang="en-US" dirty="0"/>
              <a:t>[6]	A. </a:t>
            </a:r>
            <a:r>
              <a:rPr lang="en-US" dirty="0" err="1"/>
              <a:t>Kapadia</a:t>
            </a:r>
            <a:r>
              <a:rPr lang="en-US" dirty="0"/>
              <a:t>, D. </a:t>
            </a:r>
            <a:r>
              <a:rPr lang="en-US" dirty="0" err="1"/>
              <a:t>Kotz</a:t>
            </a:r>
            <a:r>
              <a:rPr lang="en-US" dirty="0"/>
              <a:t>, and N. </a:t>
            </a:r>
            <a:r>
              <a:rPr lang="en-US" dirty="0" err="1"/>
              <a:t>Triandopoulos</a:t>
            </a:r>
            <a:r>
              <a:rPr lang="en-US" dirty="0"/>
              <a:t>, “Opportunistic Sensing: Security Challenges for the New Paradigm,” Proc. 1st COMNETS, Bangalore, 2009.</a:t>
            </a:r>
          </a:p>
          <a:p>
            <a:pPr algn="just"/>
            <a:r>
              <a:rPr lang="en-US" dirty="0"/>
              <a:t>[7]	J. Healey and R, Picard, </a:t>
            </a:r>
            <a:r>
              <a:rPr lang="en-US" dirty="0" err="1"/>
              <a:t>StartleCam</a:t>
            </a:r>
            <a:r>
              <a:rPr lang="en-US" dirty="0"/>
              <a:t>: A Cybernetic Wearable Camera,  Proc. of the International Symposium on Wearable Computing, Pittsburgh, PA, USA, October 1998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4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SensDroid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Information </a:t>
            </a:r>
            <a:r>
              <a:rPr lang="en-US" dirty="0"/>
              <a:t>E</a:t>
            </a:r>
            <a:r>
              <a:rPr lang="en-US" dirty="0" smtClean="0"/>
              <a:t>xchange </a:t>
            </a:r>
            <a:r>
              <a:rPr lang="en-US" dirty="0"/>
              <a:t>F</a:t>
            </a:r>
            <a:r>
              <a:rPr lang="en-US" dirty="0" smtClean="0"/>
              <a:t>ramework for Mobile </a:t>
            </a:r>
            <a:r>
              <a:rPr lang="en-US" dirty="0"/>
              <a:t>S</a:t>
            </a:r>
            <a:r>
              <a:rPr lang="en-US" dirty="0" smtClean="0"/>
              <a:t>ensor </a:t>
            </a:r>
            <a:r>
              <a:rPr lang="en-US" dirty="0"/>
              <a:t>N</a:t>
            </a:r>
            <a:r>
              <a:rPr lang="en-US" dirty="0" smtClean="0"/>
              <a:t>etworks using Android 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 of the project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Mobile Sensors</a:t>
            </a:r>
          </a:p>
          <a:p>
            <a:r>
              <a:rPr lang="en-US" dirty="0"/>
              <a:t>Use Cases/ Applications</a:t>
            </a:r>
          </a:p>
          <a:p>
            <a:r>
              <a:rPr lang="en-US" dirty="0"/>
              <a:t>Current Mobile Sensing Systems</a:t>
            </a:r>
          </a:p>
          <a:p>
            <a:r>
              <a:rPr lang="en-US" dirty="0"/>
              <a:t>Application Architecture</a:t>
            </a:r>
          </a:p>
          <a:p>
            <a:r>
              <a:rPr lang="en-US" dirty="0"/>
              <a:t>Infrastructure</a:t>
            </a:r>
          </a:p>
          <a:p>
            <a:r>
              <a:rPr lang="en-US" dirty="0"/>
              <a:t>Milestones achieved</a:t>
            </a:r>
          </a:p>
          <a:p>
            <a:r>
              <a:rPr lang="en-US" dirty="0"/>
              <a:t>Evaluations</a:t>
            </a:r>
          </a:p>
          <a:p>
            <a:r>
              <a:rPr lang="en-US" dirty="0"/>
              <a:t>References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578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sz="2800" dirty="0" smtClean="0"/>
              <a:t>Given the ubiquity of smartphones, </a:t>
            </a:r>
            <a:r>
              <a:rPr lang="en-US" sz="2800" dirty="0" err="1" smtClean="0"/>
              <a:t>SensDroid</a:t>
            </a:r>
            <a:r>
              <a:rPr lang="en-US" sz="2800" dirty="0" smtClean="0"/>
              <a:t> aims at building a mobile sensor information exchange system.</a:t>
            </a:r>
          </a:p>
          <a:p>
            <a:pPr marL="109728" indent="0" algn="just">
              <a:buNone/>
            </a:pPr>
            <a:r>
              <a:rPr lang="en-US" sz="2800" dirty="0" smtClean="0"/>
              <a:t> </a:t>
            </a:r>
          </a:p>
          <a:p>
            <a:pPr algn="just"/>
            <a:r>
              <a:rPr lang="en-US" sz="2800" dirty="0" err="1" smtClean="0"/>
              <a:t>SensDroid</a:t>
            </a:r>
            <a:r>
              <a:rPr lang="en-US" sz="2800" dirty="0" smtClean="0"/>
              <a:t> enables a person using an Android phone to remotely activate a sensor in another Android phone, capture the sensor data and display the sensor data of this remotely located phone onto the person’s phone. </a:t>
            </a:r>
          </a:p>
          <a:p>
            <a:pPr marL="109728" indent="0" algn="just">
              <a:buNone/>
            </a:pPr>
            <a:endParaRPr lang="en-US" sz="2800" dirty="0" smtClean="0"/>
          </a:p>
          <a:p>
            <a:pPr algn="just"/>
            <a:r>
              <a:rPr lang="en-US" sz="2800" dirty="0"/>
              <a:t>For example, </a:t>
            </a:r>
            <a:r>
              <a:rPr lang="en-US" sz="2800" dirty="0" smtClean="0"/>
              <a:t>consider </a:t>
            </a:r>
            <a:r>
              <a:rPr lang="en-US" sz="2800" dirty="0"/>
              <a:t>the requirement of determining the room temperature of a room present in some floor of a </a:t>
            </a:r>
            <a:r>
              <a:rPr lang="en-US" sz="2800" dirty="0" err="1"/>
              <a:t>multi-storeyed</a:t>
            </a:r>
            <a:r>
              <a:rPr lang="en-US" sz="2800" dirty="0"/>
              <a:t> building, from another room which is in some other floor of the same building. In this </a:t>
            </a:r>
            <a:r>
              <a:rPr lang="en-US" sz="2800" dirty="0" smtClean="0"/>
              <a:t>case, </a:t>
            </a:r>
            <a:r>
              <a:rPr lang="en-US" sz="2800" dirty="0" err="1" smtClean="0"/>
              <a:t>SensDroid</a:t>
            </a:r>
            <a:r>
              <a:rPr lang="en-US" sz="2800" dirty="0" smtClean="0"/>
              <a:t> </a:t>
            </a:r>
            <a:r>
              <a:rPr lang="en-US" sz="2800" dirty="0"/>
              <a:t>would enable remote activation of temperature sensor of the mobile device present </a:t>
            </a:r>
            <a:r>
              <a:rPr lang="en-US" sz="2800" dirty="0" smtClean="0"/>
              <a:t>in </a:t>
            </a:r>
            <a:r>
              <a:rPr lang="en-US" sz="2800" dirty="0"/>
              <a:t>one room, which then communicates this information back to the mobile device present in the other room.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of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9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Smartphones have evolved to be very powerful devices with a plethora of cheap powerful embedded sensors like microphone, camera, digital compass, accelerometer, etc. </a:t>
            </a:r>
          </a:p>
          <a:p>
            <a:r>
              <a:rPr lang="en-US" dirty="0" smtClean="0"/>
              <a:t>These sensor equipped programmable mobile phones can be exploited to revolutionize many sectors like healthcare, social networks, environmental monitoring,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project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608992"/>
              </p:ext>
            </p:extLst>
          </p:nvPr>
        </p:nvGraphicFramePr>
        <p:xfrm>
          <a:off x="457200" y="1447800"/>
          <a:ext cx="8229599" cy="464819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09448"/>
                <a:gridCol w="638504"/>
                <a:gridCol w="709448"/>
                <a:gridCol w="993227"/>
                <a:gridCol w="496614"/>
                <a:gridCol w="780393"/>
                <a:gridCol w="851338"/>
                <a:gridCol w="993227"/>
                <a:gridCol w="993227"/>
                <a:gridCol w="1064173"/>
              </a:tblGrid>
              <a:tr h="32056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Model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GPS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Camera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Accelerometer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Gyro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Compass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Proximity sensor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Microphone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Ambient light sensor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Power / Battery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141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Samsung Galaxy 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with A-GPS support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 MP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Standard battery, Li-Ion 1500 mAh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169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Samsung Galaxy S II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with A-GPS support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Back 8 MP camera, front 2 MP camera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Standard battery, Li-Ion 1650 mAh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169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Motorola Droid A855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with A-GPS support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 MP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1400mAh Internal rechargeable removabe lithium-ion battery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141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Samsung Google Nexus 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with A-GPS support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 MP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Standard battery, Li-Ion 1500 mAh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141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HTC One X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with A-GPS support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 MP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Standard battery, Li-Po 1800 </a:t>
                      </a:r>
                      <a:r>
                        <a:rPr lang="en-US" sz="800" dirty="0" err="1">
                          <a:effectLst/>
                        </a:rPr>
                        <a:t>mAh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Survey of Sensors in Mobile Phones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109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Several projects taken up by university students as wells </a:t>
            </a:r>
            <a:r>
              <a:rPr lang="en-US" dirty="0" smtClean="0"/>
              <a:t>as by </a:t>
            </a:r>
            <a:r>
              <a:rPr lang="en-US" dirty="0"/>
              <a:t>industry researchers are related to our work of </a:t>
            </a:r>
            <a:r>
              <a:rPr lang="en-US" dirty="0" smtClean="0"/>
              <a:t>exploring the </a:t>
            </a:r>
            <a:r>
              <a:rPr lang="en-US" dirty="0"/>
              <a:t>sensors in mobile </a:t>
            </a:r>
            <a:r>
              <a:rPr lang="en-US" dirty="0" smtClean="0"/>
              <a:t>phones.</a:t>
            </a:r>
          </a:p>
          <a:p>
            <a:pPr algn="just"/>
            <a:r>
              <a:rPr lang="en-US" dirty="0" smtClean="0"/>
              <a:t>For example, </a:t>
            </a:r>
          </a:p>
          <a:p>
            <a:pPr lvl="1" algn="just"/>
            <a:r>
              <a:rPr lang="en-US" b="1" dirty="0" err="1" smtClean="0"/>
              <a:t>SensorPlanet</a:t>
            </a:r>
            <a:r>
              <a:rPr lang="en-US" dirty="0" smtClean="0"/>
              <a:t>- </a:t>
            </a:r>
            <a:r>
              <a:rPr lang="en-US" dirty="0"/>
              <a:t>is a </a:t>
            </a:r>
            <a:r>
              <a:rPr lang="en-US" dirty="0" smtClean="0"/>
              <a:t>Nokia initiated global </a:t>
            </a:r>
            <a:r>
              <a:rPr lang="en-US" dirty="0"/>
              <a:t>research framework for mobile-device </a:t>
            </a:r>
            <a:r>
              <a:rPr lang="en-US" dirty="0" smtClean="0"/>
              <a:t>centric wireless </a:t>
            </a:r>
            <a:r>
              <a:rPr lang="en-US" dirty="0"/>
              <a:t>sensor </a:t>
            </a:r>
            <a:r>
              <a:rPr lang="en-US" dirty="0" smtClean="0"/>
              <a:t>networks.</a:t>
            </a:r>
            <a:endParaRPr lang="en-US" dirty="0"/>
          </a:p>
          <a:p>
            <a:pPr lvl="1" algn="just"/>
            <a:r>
              <a:rPr lang="en-US" b="1" dirty="0"/>
              <a:t>The UCLA Urban </a:t>
            </a:r>
            <a:r>
              <a:rPr lang="en-US" b="1" dirty="0" smtClean="0"/>
              <a:t>Sensing</a:t>
            </a:r>
            <a:r>
              <a:rPr lang="en-US" dirty="0" smtClean="0"/>
              <a:t>- </a:t>
            </a:r>
            <a:r>
              <a:rPr lang="en-US" dirty="0"/>
              <a:t>initiative has a vision </a:t>
            </a:r>
            <a:r>
              <a:rPr lang="en-US" dirty="0" smtClean="0"/>
              <a:t>of equipping </a:t>
            </a:r>
            <a:r>
              <a:rPr lang="en-US" dirty="0"/>
              <a:t>users to compose a sensor-based recording of </a:t>
            </a:r>
            <a:r>
              <a:rPr lang="en-US" dirty="0" smtClean="0"/>
              <a:t>their experiences </a:t>
            </a:r>
            <a:r>
              <a:rPr lang="en-US" dirty="0"/>
              <a:t>and environment by leveraging sensors </a:t>
            </a:r>
            <a:r>
              <a:rPr lang="en-US" dirty="0" smtClean="0"/>
              <a:t>embedded in </a:t>
            </a:r>
            <a:r>
              <a:rPr lang="en-US" dirty="0"/>
              <a:t>mobile devices and integrating existing public outlets </a:t>
            </a:r>
            <a:r>
              <a:rPr lang="en-US" dirty="0" smtClean="0"/>
              <a:t>of urban information.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Mobile Sensing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3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Opportunistic Sensing - data collection is fully automated with no user interaction</a:t>
            </a:r>
          </a:p>
          <a:p>
            <a:pPr lvl="1"/>
            <a:r>
              <a:rPr lang="en-US" dirty="0"/>
              <a:t>Lowers burden placed on the user</a:t>
            </a:r>
          </a:p>
          <a:p>
            <a:pPr lvl="1"/>
            <a:r>
              <a:rPr lang="en-US" dirty="0"/>
              <a:t>Technically hard to build – people underutilized</a:t>
            </a:r>
          </a:p>
          <a:p>
            <a:pPr lvl="1"/>
            <a:r>
              <a:rPr lang="en-US" dirty="0"/>
              <a:t>Phone context problem</a:t>
            </a:r>
          </a:p>
          <a:p>
            <a:r>
              <a:rPr lang="en-US" dirty="0"/>
              <a:t>Participatory Sensing - user actively engages in the data collection activity</a:t>
            </a:r>
          </a:p>
          <a:p>
            <a:pPr lvl="1"/>
            <a:r>
              <a:rPr lang="en-US" dirty="0"/>
              <a:t>Supports complex operations</a:t>
            </a:r>
          </a:p>
          <a:p>
            <a:pPr lvl="1"/>
            <a:r>
              <a:rPr lang="en-US" dirty="0"/>
              <a:t>Quality of data dependent on participants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0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Opportunistic Personal Sensing Systems</a:t>
            </a:r>
            <a:endParaRPr lang="en-US" sz="3300" dirty="0"/>
          </a:p>
        </p:txBody>
      </p:sp>
      <p:pic>
        <p:nvPicPr>
          <p:cNvPr id="3075" name="Picture 3" descr="C:\Quarter Spring 2012\AdvNet\Project\opp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1138"/>
            <a:ext cx="8686800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477</TotalTime>
  <Words>660</Words>
  <Application>Microsoft Macintosh PowerPoint</Application>
  <PresentationFormat>On-screen Show (4:3)</PresentationFormat>
  <Paragraphs>143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SensDroid</vt:lpstr>
      <vt:lpstr>Presentation Overview</vt:lpstr>
      <vt:lpstr>Goal of the project</vt:lpstr>
      <vt:lpstr>Why this project ?</vt:lpstr>
      <vt:lpstr>Survey of Sensors in Mobile Phones</vt:lpstr>
      <vt:lpstr>Current Mobile Sensing Systems</vt:lpstr>
      <vt:lpstr>Sensing Paradigms</vt:lpstr>
      <vt:lpstr>Opportunistic Personal Sensing Systems</vt:lpstr>
      <vt:lpstr>Participatory Public Sensing Systems</vt:lpstr>
      <vt:lpstr>Applications</vt:lpstr>
      <vt:lpstr>Applications of Mobile Sensing Systems</vt:lpstr>
      <vt:lpstr>Application Architecture</vt:lpstr>
      <vt:lpstr>Infrastructure</vt:lpstr>
      <vt:lpstr>Milestones Achieved</vt:lpstr>
      <vt:lpstr>Evaluations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SensDroid</dc:title>
  <dc:creator>Owner</dc:creator>
  <cp:lastModifiedBy>ss ss</cp:lastModifiedBy>
  <cp:revision>27</cp:revision>
  <dcterms:created xsi:type="dcterms:W3CDTF">2006-08-16T00:00:00Z</dcterms:created>
  <dcterms:modified xsi:type="dcterms:W3CDTF">2012-06-07T06:46:00Z</dcterms:modified>
</cp:coreProperties>
</file>